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283" r:id="rId2"/>
    <p:sldId id="284" r:id="rId3"/>
    <p:sldId id="285" r:id="rId4"/>
    <p:sldId id="286" r:id="rId5"/>
    <p:sldId id="291" r:id="rId6"/>
    <p:sldId id="287" r:id="rId7"/>
    <p:sldId id="288" r:id="rId8"/>
    <p:sldId id="290" r:id="rId9"/>
    <p:sldId id="293" r:id="rId10"/>
    <p:sldId id="300" r:id="rId11"/>
    <p:sldId id="294" r:id="rId12"/>
    <p:sldId id="295" r:id="rId13"/>
    <p:sldId id="296" r:id="rId14"/>
    <p:sldId id="292" r:id="rId15"/>
    <p:sldId id="297" r:id="rId16"/>
    <p:sldId id="298" r:id="rId17"/>
    <p:sldId id="299" r:id="rId18"/>
  </p:sldIdLst>
  <p:sldSz cx="9144000" cy="6858000" type="screen4x3"/>
  <p:notesSz cx="7099300" cy="93853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56">
          <p15:clr>
            <a:srgbClr val="A4A3A4"/>
          </p15:clr>
        </p15:guide>
        <p15:guide id="2" pos="223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58F"/>
    <a:srgbClr val="66FF33"/>
    <a:srgbClr val="FF0000"/>
    <a:srgbClr val="0000FF"/>
    <a:srgbClr val="9A000D"/>
    <a:srgbClr val="B8B8B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951"/>
    <p:restoredTop sz="94615"/>
  </p:normalViewPr>
  <p:slideViewPr>
    <p:cSldViewPr>
      <p:cViewPr varScale="1">
        <p:scale>
          <a:sx n="140" d="100"/>
          <a:sy n="140" d="100"/>
        </p:scale>
        <p:origin x="1800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7" d="100"/>
          <a:sy n="57" d="100"/>
        </p:scale>
        <p:origin x="-1788" y="-102"/>
      </p:cViewPr>
      <p:guideLst>
        <p:guide orient="horz" pos="2956"/>
        <p:guide pos="2236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cs typeface="ＭＳ Ｐゴシック" charset="-128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6384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1138" y="0"/>
            <a:ext cx="3076575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cs typeface="ＭＳ Ｐゴシック" charset="-128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6384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913813"/>
            <a:ext cx="3076575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cs typeface="ＭＳ Ｐゴシック" charset="-128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6384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1138" y="8913813"/>
            <a:ext cx="3076575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EF54C6FB-68DE-4B07-B6EA-856A8564D9C7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099936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4192" tIns="47096" rIns="94192" bIns="47096" numCol="1" anchor="t" anchorCtr="0" compatLnSpc="1">
            <a:prstTxWarp prst="textNoShape">
              <a:avLst/>
            </a:prstTxWarp>
          </a:bodyPr>
          <a:lstStyle>
            <a:lvl1pPr defTabSz="941388">
              <a:defRPr sz="1200">
                <a:cs typeface="ＭＳ Ｐゴシック" charset="-128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2725" y="0"/>
            <a:ext cx="3076575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4192" tIns="47096" rIns="94192" bIns="47096" numCol="1" anchor="t" anchorCtr="0" compatLnSpc="1">
            <a:prstTxWarp prst="textNoShape">
              <a:avLst/>
            </a:prstTxWarp>
          </a:bodyPr>
          <a:lstStyle>
            <a:lvl1pPr algn="r" defTabSz="941388">
              <a:defRPr sz="1200">
                <a:cs typeface="ＭＳ Ｐゴシック" charset="-128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536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03325" y="703263"/>
            <a:ext cx="4692650" cy="35194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46150" y="4457700"/>
            <a:ext cx="5207000" cy="4224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4192" tIns="47096" rIns="94192" bIns="4709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noProof="0"/>
              <a:t>Click to edit Master text styles</a:t>
            </a:r>
          </a:p>
          <a:p>
            <a:pPr lvl="1"/>
            <a:r>
              <a:rPr lang="en-US" altLang="zh-CN" noProof="0"/>
              <a:t>Second level</a:t>
            </a:r>
          </a:p>
          <a:p>
            <a:pPr lvl="2"/>
            <a:r>
              <a:rPr lang="en-US" altLang="zh-CN" noProof="0"/>
              <a:t>Third level</a:t>
            </a:r>
          </a:p>
          <a:p>
            <a:pPr lvl="3"/>
            <a:r>
              <a:rPr lang="en-US" altLang="zh-CN" noProof="0"/>
              <a:t>Fourth level</a:t>
            </a:r>
          </a:p>
          <a:p>
            <a:pPr lvl="4"/>
            <a:r>
              <a:rPr lang="en-US" altLang="zh-CN" noProof="0"/>
              <a:t>Fifth level</a:t>
            </a:r>
          </a:p>
        </p:txBody>
      </p:sp>
      <p:sp>
        <p:nvSpPr>
          <p:cNvPr id="1536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915400"/>
            <a:ext cx="3076575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4192" tIns="47096" rIns="94192" bIns="47096" numCol="1" anchor="b" anchorCtr="0" compatLnSpc="1">
            <a:prstTxWarp prst="textNoShape">
              <a:avLst/>
            </a:prstTxWarp>
          </a:bodyPr>
          <a:lstStyle>
            <a:lvl1pPr defTabSz="941388">
              <a:defRPr sz="1200">
                <a:cs typeface="ＭＳ Ｐゴシック" charset="-128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536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2725" y="8915400"/>
            <a:ext cx="3076575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4192" tIns="47096" rIns="94192" bIns="47096" numCol="1" anchor="b" anchorCtr="0" compatLnSpc="1">
            <a:prstTxWarp prst="textNoShape">
              <a:avLst/>
            </a:prstTxWarp>
          </a:bodyPr>
          <a:lstStyle>
            <a:lvl1pPr algn="r" defTabSz="941388">
              <a:defRPr sz="1200"/>
            </a:lvl1pPr>
          </a:lstStyle>
          <a:p>
            <a:fld id="{FE061C16-56D9-455B-A146-2A84C0109F5C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2729197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6" charset="0"/>
        <a:ea typeface="ＭＳ Ｐゴシック" pitchFamily="-106" charset="-128"/>
        <a:cs typeface="ＭＳ Ｐゴシック" pitchFamily="-106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6" charset="0"/>
        <a:ea typeface="ＭＳ Ｐゴシック" pitchFamily="-106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6" charset="0"/>
        <a:ea typeface="ＭＳ Ｐゴシック" pitchFamily="-106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6" charset="0"/>
        <a:ea typeface="ＭＳ Ｐゴシック" pitchFamily="-106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6" charset="0"/>
        <a:ea typeface="ＭＳ Ｐゴシック" pitchFamily="-106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7623A90-AAB2-4E1F-810E-42AB8D66212A}" type="slidenum">
              <a:rPr lang="en-US" altLang="zh-CN"/>
              <a:pPr/>
              <a:t>1</a:t>
            </a:fld>
            <a:endParaRPr lang="en-US" altLang="zh-CN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altLang="zh-CN">
              <a:latin typeface="Arial" charset="0"/>
              <a:ea typeface="ＭＳ Ｐゴシック" charset="-128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/>
          <p:cNvSpPr>
            <a:spLocks noChangeArrowheads="1"/>
          </p:cNvSpPr>
          <p:nvPr userDrawn="1"/>
        </p:nvSpPr>
        <p:spPr bwMode="auto">
          <a:xfrm>
            <a:off x="381000" y="685800"/>
            <a:ext cx="8382000" cy="76200"/>
          </a:xfrm>
          <a:prstGeom prst="rect">
            <a:avLst/>
          </a:prstGeom>
          <a:solidFill>
            <a:srgbClr val="00458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ChangeArrowheads="1"/>
          </p:cNvSpPr>
          <p:nvPr userDrawn="1"/>
        </p:nvSpPr>
        <p:spPr bwMode="auto">
          <a:xfrm>
            <a:off x="381000" y="6096000"/>
            <a:ext cx="8382000" cy="76200"/>
          </a:xfrm>
          <a:prstGeom prst="rect">
            <a:avLst/>
          </a:prstGeom>
          <a:solidFill>
            <a:srgbClr val="00458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pic>
        <p:nvPicPr>
          <p:cNvPr id="6" name="Picture 11" descr="University of Virginia Department of Computer Science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304800" y="6248400"/>
            <a:ext cx="2570163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 userDrawn="1"/>
        </p:nvSpPr>
        <p:spPr>
          <a:xfrm>
            <a:off x="7579262" y="6248400"/>
            <a:ext cx="1183738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>
                <a:latin typeface="Calibri" charset="0"/>
                <a:ea typeface="Calibri" charset="0"/>
                <a:cs typeface="Calibri" charset="0"/>
              </a:rPr>
              <a:t>CS 4730</a:t>
            </a:r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6002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CN"/>
              <a:t>Click to edit Master 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124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 altLang="zh-CN" dirty="0"/>
              <a:t>Click to edit Master subtitle style</a:t>
            </a:r>
          </a:p>
        </p:txBody>
      </p:sp>
      <p:sp>
        <p:nvSpPr>
          <p:cNvPr id="8" name="Rectangle 4"/>
          <p:cNvSpPr>
            <a:spLocks noGrp="1" noChangeArrowheads="1"/>
          </p:cNvSpPr>
          <p:nvPr>
            <p:ph type="ftr" sz="quarter" idx="10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1B2F9A7-9283-4D8B-9F6C-3A2099420845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67500" y="304800"/>
            <a:ext cx="2095500" cy="5791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1000" y="304800"/>
            <a:ext cx="6134100" cy="5791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4D83C48-FFF1-4AEA-9073-49209B234D3F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04800"/>
            <a:ext cx="8382000" cy="609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381000" y="1143000"/>
            <a:ext cx="4114800" cy="4953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3000"/>
            <a:ext cx="4114800" cy="4953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5EA8893-BB50-418D-87EF-CE854790302F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0357299-C40C-42AB-B0C0-2E6E0A5A7F61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A2F35AA-A946-4799-AE91-DFCF9FD1ED3C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1000" y="1143000"/>
            <a:ext cx="4114800" cy="4953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3000"/>
            <a:ext cx="4114800" cy="4953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3D479DE-F942-4FD0-8CAF-21BC2CE5C1CE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F6B3082-F798-4B73-9568-E1035691E4C5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03E5E0F-F894-4775-8178-1A4251DDCCE8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4D87575-2D68-4047-9720-BE9B5A1ADADB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7995AC-4451-497A-81AB-7CB5E20C8AD7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C49935E-8D12-4537-8C77-C33ADB8F5875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81000" y="304800"/>
            <a:ext cx="83820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1143000"/>
            <a:ext cx="8382000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324600"/>
            <a:ext cx="31242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fld id="{81DEC360-6AEE-4CC6-B4A7-44FE5C125199}" type="slidenum">
              <a:rPr lang="en-US" altLang="zh-CN"/>
              <a:pPr/>
              <a:t>‹#›</a:t>
            </a:fld>
            <a:endParaRPr lang="en-US" altLang="zh-CN"/>
          </a:p>
        </p:txBody>
      </p:sp>
      <p:sp>
        <p:nvSpPr>
          <p:cNvPr id="1032" name="Rectangle 8"/>
          <p:cNvSpPr>
            <a:spLocks noChangeArrowheads="1"/>
          </p:cNvSpPr>
          <p:nvPr userDrawn="1"/>
        </p:nvSpPr>
        <p:spPr bwMode="auto">
          <a:xfrm>
            <a:off x="381000" y="6096000"/>
            <a:ext cx="8382000" cy="76200"/>
          </a:xfrm>
          <a:prstGeom prst="rect">
            <a:avLst/>
          </a:prstGeom>
          <a:solidFill>
            <a:srgbClr val="00458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1035" name="Rectangle 11"/>
          <p:cNvSpPr>
            <a:spLocks noChangeArrowheads="1"/>
          </p:cNvSpPr>
          <p:nvPr userDrawn="1"/>
        </p:nvSpPr>
        <p:spPr bwMode="auto">
          <a:xfrm>
            <a:off x="381000" y="990600"/>
            <a:ext cx="8382000" cy="76200"/>
          </a:xfrm>
          <a:prstGeom prst="rect">
            <a:avLst/>
          </a:prstGeom>
          <a:solidFill>
            <a:srgbClr val="00458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pic>
        <p:nvPicPr>
          <p:cNvPr id="1031" name="Picture 5" descr="University of Virginia Department of Computer Science"/>
          <p:cNvPicPr>
            <a:picLocks noChangeAspect="1" noChangeArrowheads="1"/>
          </p:cNvPicPr>
          <p:nvPr userDrawn="1"/>
        </p:nvPicPr>
        <p:blipFill>
          <a:blip r:embed="rId14"/>
          <a:srcRect/>
          <a:stretch>
            <a:fillRect/>
          </a:stretch>
        </p:blipFill>
        <p:spPr bwMode="auto">
          <a:xfrm>
            <a:off x="304800" y="6248400"/>
            <a:ext cx="2570163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 userDrawn="1"/>
        </p:nvSpPr>
        <p:spPr>
          <a:xfrm>
            <a:off x="7579262" y="6248400"/>
            <a:ext cx="1183738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>
                <a:latin typeface="Calibri" charset="0"/>
                <a:ea typeface="Calibri" charset="0"/>
                <a:cs typeface="Calibri" charset="0"/>
              </a:rPr>
              <a:t>CS 4730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7" r:id="rId1"/>
    <p:sldLayoutId id="2147483766" r:id="rId2"/>
    <p:sldLayoutId id="2147483767" r:id="rId3"/>
    <p:sldLayoutId id="2147483768" r:id="rId4"/>
    <p:sldLayoutId id="2147483769" r:id="rId5"/>
    <p:sldLayoutId id="2147483770" r:id="rId6"/>
    <p:sldLayoutId id="2147483771" r:id="rId7"/>
    <p:sldLayoutId id="2147483772" r:id="rId8"/>
    <p:sldLayoutId id="2147483773" r:id="rId9"/>
    <p:sldLayoutId id="2147483774" r:id="rId10"/>
    <p:sldLayoutId id="2147483775" r:id="rId11"/>
    <p:sldLayoutId id="2147483776" r:id="rId12"/>
  </p:sldLayoutIdLst>
  <p:hf sldNum="0"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Calibri"/>
          <a:ea typeface="+mj-ea"/>
          <a:cs typeface="Calibri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Calibri" charset="0"/>
          <a:ea typeface="ＭＳ Ｐゴシック" pitchFamily="-106" charset="-128"/>
          <a:cs typeface="ＭＳ Ｐゴシック" pitchFamily="-106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Calibri" charset="0"/>
          <a:ea typeface="ＭＳ Ｐゴシック" pitchFamily="-106" charset="-128"/>
          <a:cs typeface="ＭＳ Ｐゴシック" pitchFamily="-106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Calibri" charset="0"/>
          <a:ea typeface="ＭＳ Ｐゴシック" pitchFamily="-106" charset="-128"/>
          <a:cs typeface="ＭＳ Ｐゴシック" pitchFamily="-106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Calibri" charset="0"/>
          <a:ea typeface="ＭＳ Ｐゴシック" pitchFamily="-106" charset="-128"/>
          <a:cs typeface="ＭＳ Ｐゴシック" pitchFamily="-106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itchFamily="-106" charset="0"/>
          <a:ea typeface="ＭＳ Ｐゴシック" pitchFamily="-106" charset="-128"/>
          <a:cs typeface="ＭＳ Ｐゴシック" pitchFamily="-106" charset="-128"/>
        </a:defRPr>
      </a:lvl6pPr>
      <a:lvl7pPr marL="9144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itchFamily="-106" charset="0"/>
          <a:ea typeface="ＭＳ Ｐゴシック" pitchFamily="-106" charset="-128"/>
          <a:cs typeface="ＭＳ Ｐゴシック" pitchFamily="-106" charset="-128"/>
        </a:defRPr>
      </a:lvl7pPr>
      <a:lvl8pPr marL="13716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itchFamily="-106" charset="0"/>
          <a:ea typeface="ＭＳ Ｐゴシック" pitchFamily="-106" charset="-128"/>
          <a:cs typeface="ＭＳ Ｐゴシック" pitchFamily="-106" charset="-128"/>
        </a:defRPr>
      </a:lvl8pPr>
      <a:lvl9pPr marL="18288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itchFamily="-106" charset="0"/>
          <a:ea typeface="ＭＳ Ｐゴシック" pitchFamily="-106" charset="-128"/>
          <a:cs typeface="ＭＳ Ｐゴシック" pitchFamily="-106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Calibri"/>
          <a:ea typeface="+mn-ea"/>
          <a:cs typeface="Calibri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Calibri"/>
          <a:ea typeface="+mn-ea"/>
          <a:cs typeface="Calibri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Calibri"/>
          <a:ea typeface="+mn-ea"/>
          <a:cs typeface="Calibri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Calibri"/>
          <a:ea typeface="+mn-ea"/>
          <a:cs typeface="Calibri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Calibri"/>
          <a:ea typeface="+mn-ea"/>
          <a:cs typeface="Calibri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libsdl.org/download-2.0.php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mailto:mfloryan@cs.Virginia.edu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4"/>
          <p:cNvSpPr>
            <a:spLocks noGrp="1" noChangeArrowheads="1"/>
          </p:cNvSpPr>
          <p:nvPr>
            <p:ph type="ctrTitle"/>
          </p:nvPr>
        </p:nvSpPr>
        <p:spPr>
          <a:xfrm>
            <a:off x="457200" y="1905000"/>
            <a:ext cx="8153400" cy="1219200"/>
          </a:xfrm>
        </p:spPr>
        <p:txBody>
          <a:bodyPr/>
          <a:lstStyle/>
          <a:p>
            <a:pPr eaLnBrk="1" hangingPunct="1"/>
            <a:r>
              <a:rPr lang="en-US" sz="3200" b="1" dirty="0">
                <a:latin typeface="Calibri" charset="0"/>
              </a:rPr>
              <a:t>CS4730: Computer Game Design</a:t>
            </a:r>
          </a:p>
        </p:txBody>
      </p:sp>
      <p:sp>
        <p:nvSpPr>
          <p:cNvPr id="16387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4572000"/>
            <a:ext cx="6400800" cy="14478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zh-CN" sz="2000" b="1" dirty="0">
                <a:latin typeface="Calibri" charset="0"/>
              </a:rPr>
              <a:t>Course Introduction</a:t>
            </a:r>
          </a:p>
          <a:p>
            <a:pPr eaLnBrk="1" hangingPunct="1">
              <a:lnSpc>
                <a:spcPct val="80000"/>
              </a:lnSpc>
            </a:pPr>
            <a:endParaRPr lang="en-US" altLang="zh-CN" sz="2000" dirty="0">
              <a:latin typeface="Calibri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About the Project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600" b="1" i="1" dirty="0"/>
              <a:t>Technologies</a:t>
            </a:r>
            <a:r>
              <a:rPr lang="en-US" sz="2600" dirty="0"/>
              <a:t>:</a:t>
            </a:r>
            <a:endParaRPr lang="en-US" sz="2200" dirty="0"/>
          </a:p>
          <a:p>
            <a:pPr lvl="1"/>
            <a:r>
              <a:rPr lang="en-US" sz="2200" dirty="0"/>
              <a:t>We will be using SDL2 (</a:t>
            </a:r>
            <a:r>
              <a:rPr lang="en-US" sz="2400" dirty="0">
                <a:hlinkClick r:id="rId2"/>
              </a:rPr>
              <a:t>https://www.libsdl.org/download-2.0.php</a:t>
            </a:r>
            <a:r>
              <a:rPr lang="en-US" sz="2200" dirty="0"/>
              <a:t>)</a:t>
            </a:r>
          </a:p>
          <a:p>
            <a:pPr lvl="1"/>
            <a:r>
              <a:rPr lang="en-US" sz="2200" dirty="0"/>
              <a:t>SDL2 is a simple graphics wrapper for C++. Allows us to create windows, draw images and simple shapes to the screen, etc.</a:t>
            </a:r>
            <a:endParaRPr lang="en-US" sz="1800" dirty="0"/>
          </a:p>
          <a:p>
            <a:pPr lvl="1"/>
            <a:r>
              <a:rPr lang="en-US" sz="2200" dirty="0"/>
              <a:t>I will teach you:</a:t>
            </a:r>
          </a:p>
          <a:p>
            <a:pPr lvl="2"/>
            <a:r>
              <a:rPr lang="en-US" sz="1800" dirty="0"/>
              <a:t>The VERY basics of SDL2</a:t>
            </a:r>
          </a:p>
          <a:p>
            <a:pPr lvl="2"/>
            <a:r>
              <a:rPr lang="en-US" sz="1800" dirty="0"/>
              <a:t>Provide you with starter code that opens a window and draws one image.</a:t>
            </a:r>
          </a:p>
          <a:p>
            <a:pPr lvl="2"/>
            <a:endParaRPr lang="en-US" sz="1800" dirty="0"/>
          </a:p>
          <a:p>
            <a:r>
              <a:rPr lang="en-US" sz="2600" b="1" i="1" dirty="0"/>
              <a:t>Immediate Schedule</a:t>
            </a:r>
            <a:r>
              <a:rPr lang="en-US" sz="2600" dirty="0"/>
              <a:t>:</a:t>
            </a:r>
          </a:p>
          <a:p>
            <a:pPr lvl="1"/>
            <a:r>
              <a:rPr lang="en-US" sz="2200" dirty="0"/>
              <a:t>Week 1: Get into groups and start pitching game ideas</a:t>
            </a:r>
          </a:p>
          <a:p>
            <a:pPr lvl="1"/>
            <a:r>
              <a:rPr lang="en-US" sz="2200" dirty="0"/>
              <a:t>Week 2: Get started working on assignments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10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64311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About the Project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8610600" cy="4953000"/>
          </a:xfrm>
        </p:spPr>
        <p:txBody>
          <a:bodyPr/>
          <a:lstStyle/>
          <a:p>
            <a:r>
              <a:rPr lang="en-US" sz="2600" b="1" i="1" dirty="0"/>
              <a:t>Size of the game</a:t>
            </a:r>
            <a:r>
              <a:rPr lang="en-US" sz="2600" dirty="0"/>
              <a:t>:</a:t>
            </a:r>
            <a:endParaRPr lang="en-US" sz="2200" dirty="0"/>
          </a:p>
          <a:p>
            <a:pPr lvl="1"/>
            <a:r>
              <a:rPr lang="en-US" sz="2200" dirty="0"/>
              <a:t>Because the groups are bigger, I expect you to produce larger, fully playable games by end of semester.</a:t>
            </a:r>
          </a:p>
          <a:p>
            <a:pPr lvl="1"/>
            <a:r>
              <a:rPr lang="en-US" sz="2200" dirty="0"/>
              <a:t>Your game is MUST have the following:</a:t>
            </a:r>
          </a:p>
          <a:p>
            <a:pPr lvl="2"/>
            <a:r>
              <a:rPr lang="en-US" sz="1800" dirty="0"/>
              <a:t>About 45 mins – 1.5 hours for a new player to finish</a:t>
            </a:r>
          </a:p>
          <a:p>
            <a:pPr lvl="2"/>
            <a:r>
              <a:rPr lang="en-US" sz="1800" dirty="0"/>
              <a:t>Have complete art assets and music throughout (though you get free online)</a:t>
            </a:r>
          </a:p>
          <a:p>
            <a:pPr lvl="2"/>
            <a:r>
              <a:rPr lang="en-US" sz="1800" dirty="0"/>
              <a:t>Contain a main character or entity</a:t>
            </a:r>
          </a:p>
          <a:p>
            <a:pPr lvl="2"/>
            <a:r>
              <a:rPr lang="en-US" sz="1800" dirty="0"/>
              <a:t>Include four explorable spaces / regions / areas / levels</a:t>
            </a:r>
          </a:p>
          <a:p>
            <a:pPr lvl="2"/>
            <a:r>
              <a:rPr lang="en-US" sz="1800" dirty="0"/>
              <a:t>Each area must have at least 8 rooms (each must be larger than one screen)</a:t>
            </a:r>
            <a:endParaRPr lang="en-US" sz="1400" dirty="0"/>
          </a:p>
          <a:p>
            <a:pPr lvl="2"/>
            <a:r>
              <a:rPr lang="en-US" sz="1800" dirty="0"/>
              <a:t>8 different “enemies” or similar</a:t>
            </a:r>
          </a:p>
          <a:p>
            <a:pPr lvl="2"/>
            <a:r>
              <a:rPr lang="en-US" sz="1800" dirty="0"/>
              <a:t>8 different environmental objects to interact with (Ice blocks, etc.)</a:t>
            </a:r>
          </a:p>
          <a:p>
            <a:pPr lvl="2"/>
            <a:r>
              <a:rPr lang="en-US" sz="1800" dirty="0"/>
              <a:t>4 ”bosses” (or boss like final challenges)</a:t>
            </a:r>
          </a:p>
          <a:p>
            <a:pPr lvl="2"/>
            <a:r>
              <a:rPr lang="en-US" sz="1800" dirty="0"/>
              <a:t>Some kind of loose narrative or purpose (why is the player doing all this?)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11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840567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About the Project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8610600" cy="4953000"/>
          </a:xfrm>
        </p:spPr>
        <p:txBody>
          <a:bodyPr/>
          <a:lstStyle/>
          <a:p>
            <a:r>
              <a:rPr lang="en-US" sz="2600" b="1" i="1" dirty="0"/>
              <a:t>Why all the requirements?</a:t>
            </a:r>
            <a:endParaRPr lang="en-US" sz="2200" dirty="0"/>
          </a:p>
          <a:p>
            <a:pPr lvl="1"/>
            <a:r>
              <a:rPr lang="en-US" sz="2200" dirty="0"/>
              <a:t>Bigger projects are harder to manage. If all of the projects have roughly the same broad strokes, I can write better assignments and guide you better.</a:t>
            </a:r>
          </a:p>
          <a:p>
            <a:pPr lvl="1"/>
            <a:r>
              <a:rPr lang="en-US" sz="2200" dirty="0"/>
              <a:t>Lectures will focus on level design of the general genre of adventure, exploration, platforming type games (very broad, I know). So I want to avoid any groups just remaking Tetris.</a:t>
            </a:r>
          </a:p>
          <a:p>
            <a:pPr lvl="1"/>
            <a:r>
              <a:rPr lang="en-US" sz="2200" dirty="0"/>
              <a:t>Assignments (especially the design assignments) are heavily geared towards this kind of game anyway, and examples from class will be more relevant to your work with this structure.</a:t>
            </a:r>
            <a:endParaRPr lang="en-US" sz="1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12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193587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Expected Challenges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8610600" cy="4953000"/>
          </a:xfrm>
        </p:spPr>
        <p:txBody>
          <a:bodyPr/>
          <a:lstStyle/>
          <a:p>
            <a:r>
              <a:rPr lang="en-US" sz="2600" b="1" i="1" dirty="0"/>
              <a:t>This is an experiment, here are some challenges:</a:t>
            </a:r>
            <a:endParaRPr lang="en-US" sz="2200" dirty="0"/>
          </a:p>
          <a:p>
            <a:pPr lvl="1"/>
            <a:r>
              <a:rPr lang="en-US" sz="2200" dirty="0"/>
              <a:t>Organizing code across big groups with three teams will be challenging. I’ve tried to design assignments to separate the work as cleanly as possible but not always reasonable.</a:t>
            </a:r>
          </a:p>
          <a:p>
            <a:pPr lvl="1"/>
            <a:r>
              <a:rPr lang="en-US" sz="2200" dirty="0"/>
              <a:t>All games will be a bit different so later assignments will be a little bit vague (e.g., add some kind of particle effects to your game!)</a:t>
            </a:r>
          </a:p>
          <a:p>
            <a:pPr lvl="1"/>
            <a:r>
              <a:rPr lang="en-US" sz="2200" dirty="0"/>
              <a:t>C++ is a better choice for game development, but also harder to deal with. Need to write destructors and clean memory efficiently, work with pointers, etc.</a:t>
            </a:r>
          </a:p>
          <a:p>
            <a:pPr lvl="1"/>
            <a:r>
              <a:rPr lang="en-US" sz="2200" dirty="0"/>
              <a:t>Gathering art assets will be a challenge (especially animated ones for the character, bosses, etc.). We will need to think about how to efficiently acquire these for free. I may have some funds to buy some art assets, we will see.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13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274188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Discussion: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1" indent="0" algn="ctr">
              <a:buNone/>
            </a:pPr>
            <a:endParaRPr lang="en-US" sz="2600" dirty="0"/>
          </a:p>
          <a:p>
            <a:pPr marL="457200" lvl="1" indent="0" algn="ctr">
              <a:buNone/>
            </a:pPr>
            <a:endParaRPr lang="en-US" sz="2600" dirty="0"/>
          </a:p>
          <a:p>
            <a:pPr marL="0" indent="0" algn="ctr">
              <a:buNone/>
            </a:pPr>
            <a:r>
              <a:rPr lang="en-US" sz="2600" dirty="0"/>
              <a:t>What is, in your opinion, the best designed game you’ve ever played and why?</a:t>
            </a:r>
          </a:p>
          <a:p>
            <a:pPr marL="0" indent="0" algn="ctr">
              <a:buNone/>
            </a:pPr>
            <a:endParaRPr lang="en-US" sz="2600" dirty="0"/>
          </a:p>
          <a:p>
            <a:pPr marL="0" indent="0" algn="ctr">
              <a:buNone/>
            </a:pPr>
            <a:endParaRPr lang="en-US" sz="26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14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156212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Top 10 Games (no order)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143000"/>
            <a:ext cx="8001000" cy="4953000"/>
          </a:xfrm>
        </p:spPr>
        <p:txBody>
          <a:bodyPr/>
          <a:lstStyle/>
          <a:p>
            <a:pPr>
              <a:buFontTx/>
              <a:buChar char="-"/>
            </a:pPr>
            <a:r>
              <a:rPr lang="en-US" sz="2600" dirty="0"/>
              <a:t>Super Metroid (SNES) </a:t>
            </a:r>
            <a:r>
              <a:rPr lang="en-US" sz="1800" dirty="0"/>
              <a:t>*A masterpiece</a:t>
            </a:r>
          </a:p>
          <a:p>
            <a:pPr>
              <a:buFontTx/>
              <a:buChar char="-"/>
            </a:pPr>
            <a:r>
              <a:rPr lang="en-US" sz="2600" dirty="0"/>
              <a:t>Final Fantasy 6 (SNES) </a:t>
            </a:r>
            <a:r>
              <a:rPr lang="en-US" sz="1800" i="1" dirty="0"/>
              <a:t>*Though many FFs are great</a:t>
            </a:r>
          </a:p>
          <a:p>
            <a:pPr>
              <a:buFontTx/>
              <a:buChar char="-"/>
            </a:pPr>
            <a:r>
              <a:rPr lang="en-US" sz="2600" dirty="0"/>
              <a:t>Mega Man 3 (NES) </a:t>
            </a:r>
            <a:r>
              <a:rPr lang="en-US" sz="1800" i="1" dirty="0"/>
              <a:t>*When it peaked</a:t>
            </a:r>
          </a:p>
          <a:p>
            <a:pPr>
              <a:buFontTx/>
              <a:buChar char="-"/>
            </a:pPr>
            <a:r>
              <a:rPr lang="en-US" sz="2600" dirty="0"/>
              <a:t>Zelda </a:t>
            </a:r>
            <a:r>
              <a:rPr lang="en-US" sz="1800" dirty="0"/>
              <a:t>*(Breath of the Wild (Switch), ALTTP (SNES), and Ocarina of Time (N64))</a:t>
            </a:r>
          </a:p>
          <a:p>
            <a:pPr>
              <a:buFontTx/>
              <a:buChar char="-"/>
            </a:pPr>
            <a:r>
              <a:rPr lang="en-US" sz="2600" dirty="0"/>
              <a:t>Super Mario 64 (N64) </a:t>
            </a:r>
            <a:r>
              <a:rPr lang="en-US" sz="1800" dirty="0"/>
              <a:t>*Odyssey, SMB4 are great too</a:t>
            </a:r>
          </a:p>
          <a:p>
            <a:pPr>
              <a:buFontTx/>
              <a:buChar char="-"/>
            </a:pPr>
            <a:r>
              <a:rPr lang="en-US" sz="2600" dirty="0"/>
              <a:t>Dark Souls (PS3) </a:t>
            </a:r>
            <a:r>
              <a:rPr lang="en-US" sz="1800" dirty="0"/>
              <a:t>*If you want to cry</a:t>
            </a:r>
          </a:p>
          <a:p>
            <a:pPr>
              <a:buFontTx/>
              <a:buChar char="-"/>
            </a:pPr>
            <a:r>
              <a:rPr lang="en-US" sz="2600" dirty="0" err="1"/>
              <a:t>Starcraft</a:t>
            </a:r>
            <a:r>
              <a:rPr lang="en-US" sz="2600" dirty="0"/>
              <a:t> (PC) </a:t>
            </a:r>
            <a:r>
              <a:rPr lang="en-US" sz="1800" i="1" dirty="0"/>
              <a:t>*Despite the clunky controls</a:t>
            </a:r>
          </a:p>
          <a:p>
            <a:pPr>
              <a:buFontTx/>
              <a:buChar char="-"/>
            </a:pPr>
            <a:r>
              <a:rPr lang="en-US" sz="2600" dirty="0"/>
              <a:t>The Last of Us (PS3) *</a:t>
            </a:r>
          </a:p>
          <a:p>
            <a:pPr>
              <a:buFontTx/>
              <a:buChar char="-"/>
            </a:pPr>
            <a:r>
              <a:rPr lang="en-US" sz="2600" dirty="0"/>
              <a:t>Goldeneye (N64) </a:t>
            </a:r>
            <a:r>
              <a:rPr lang="en-US" sz="1800" dirty="0"/>
              <a:t>*Hard to explain why this one is good</a:t>
            </a:r>
          </a:p>
          <a:p>
            <a:pPr>
              <a:buFontTx/>
              <a:buChar char="-"/>
            </a:pPr>
            <a:r>
              <a:rPr lang="en-US" sz="2600" dirty="0"/>
              <a:t>Metal Gear Solid 3 (PS2) </a:t>
            </a:r>
            <a:r>
              <a:rPr lang="en-US" sz="1800" i="1" dirty="0"/>
              <a:t>*is the best one for sure</a:t>
            </a:r>
          </a:p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endParaRPr lang="en-US" sz="26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15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813413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other games I love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143000"/>
            <a:ext cx="8001000" cy="4953000"/>
          </a:xfrm>
        </p:spPr>
        <p:txBody>
          <a:bodyPr/>
          <a:lstStyle/>
          <a:p>
            <a:pPr>
              <a:buFontTx/>
              <a:buChar char="-"/>
            </a:pPr>
            <a:r>
              <a:rPr lang="en-US" sz="2600" dirty="0"/>
              <a:t>Super Meat Boy (PC)</a:t>
            </a:r>
          </a:p>
          <a:p>
            <a:pPr>
              <a:buFontTx/>
              <a:buChar char="-"/>
            </a:pPr>
            <a:r>
              <a:rPr lang="en-US" sz="2600" dirty="0"/>
              <a:t>Hollow Knight (PC) </a:t>
            </a:r>
            <a:r>
              <a:rPr lang="en-US" sz="1800" i="1" dirty="0"/>
              <a:t>*copied from super Metroid, but still great</a:t>
            </a:r>
            <a:endParaRPr lang="en-US" sz="2600" dirty="0"/>
          </a:p>
          <a:p>
            <a:pPr>
              <a:buFontTx/>
              <a:buChar char="-"/>
            </a:pPr>
            <a:r>
              <a:rPr lang="en-US" sz="2600" dirty="0"/>
              <a:t>Mario Kart (Many) </a:t>
            </a:r>
            <a:r>
              <a:rPr lang="en-US" sz="1800" i="1" dirty="0"/>
              <a:t>*though getting old at this point</a:t>
            </a:r>
          </a:p>
          <a:p>
            <a:pPr>
              <a:buFontTx/>
              <a:buChar char="-"/>
            </a:pPr>
            <a:r>
              <a:rPr lang="en-US" sz="2600" dirty="0"/>
              <a:t>Super Smash Bros (N64) </a:t>
            </a:r>
            <a:r>
              <a:rPr lang="en-US" sz="1800" i="1" dirty="0"/>
              <a:t>*not obsessed, prefer original version</a:t>
            </a:r>
          </a:p>
          <a:p>
            <a:pPr>
              <a:buFontTx/>
              <a:buChar char="-"/>
            </a:pPr>
            <a:r>
              <a:rPr lang="en-US" sz="2600" dirty="0"/>
              <a:t>Grand Theft Auto (PS2/3) </a:t>
            </a:r>
            <a:r>
              <a:rPr lang="en-US" sz="1800" dirty="0"/>
              <a:t>*3 and 5</a:t>
            </a:r>
          </a:p>
          <a:p>
            <a:pPr>
              <a:buFontTx/>
              <a:buChar char="-"/>
            </a:pPr>
            <a:r>
              <a:rPr lang="en-US" sz="2600" dirty="0"/>
              <a:t>Celeste (PC) </a:t>
            </a:r>
            <a:r>
              <a:rPr lang="en-US" sz="1800" i="1" dirty="0"/>
              <a:t>*Seriously, go play this one</a:t>
            </a:r>
          </a:p>
          <a:p>
            <a:pPr>
              <a:buFontTx/>
              <a:buChar char="-"/>
            </a:pPr>
            <a:r>
              <a:rPr lang="en-US" sz="2600" dirty="0"/>
              <a:t>Chrono Trigger (SNES) </a:t>
            </a:r>
            <a:r>
              <a:rPr lang="en-US" sz="1800" i="1" dirty="0"/>
              <a:t>*Classic no one has heard of</a:t>
            </a:r>
          </a:p>
          <a:p>
            <a:pPr>
              <a:buFontTx/>
              <a:buChar char="-"/>
            </a:pPr>
            <a:r>
              <a:rPr lang="en-US" sz="2600" dirty="0"/>
              <a:t>Super Mario RPG (SNES) </a:t>
            </a:r>
            <a:r>
              <a:rPr lang="en-US" sz="1800" i="1" dirty="0"/>
              <a:t>*Not sure why this is so great</a:t>
            </a:r>
            <a:endParaRPr lang="en-US" sz="2600" dirty="0"/>
          </a:p>
          <a:p>
            <a:pPr>
              <a:buFontTx/>
              <a:buChar char="-"/>
            </a:pPr>
            <a:r>
              <a:rPr lang="en-US" sz="2600" dirty="0"/>
              <a:t>…and many more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16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634929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Ok, who cares?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143000"/>
            <a:ext cx="8382000" cy="4953000"/>
          </a:xfrm>
        </p:spPr>
        <p:txBody>
          <a:bodyPr/>
          <a:lstStyle/>
          <a:p>
            <a:pPr marL="0" indent="0">
              <a:buNone/>
            </a:pPr>
            <a:r>
              <a:rPr lang="en-US" sz="2600" dirty="0"/>
              <a:t>As we study the design of games, we will do so using many examples of real games. An example:</a:t>
            </a:r>
          </a:p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r>
              <a:rPr lang="en-US" sz="2600" dirty="0"/>
              <a:t>Games teach players</a:t>
            </a:r>
          </a:p>
          <a:p>
            <a:pPr marL="0" indent="0">
              <a:buNone/>
            </a:pPr>
            <a:r>
              <a:rPr lang="en-US" sz="2600" dirty="0"/>
              <a:t>their mechanics: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17</a:t>
            </a:fld>
            <a:endParaRPr lang="en-US" altLang="zh-C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A2077F-A897-DB4A-AB7A-3459B01B84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0" y="2038350"/>
            <a:ext cx="5410200" cy="405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6436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z="2000" dirty="0"/>
          </a:p>
          <a:p>
            <a:r>
              <a:rPr lang="en-US" sz="2000" dirty="0"/>
              <a:t>Lecture:</a:t>
            </a:r>
          </a:p>
          <a:p>
            <a:pPr lvl="1"/>
            <a:r>
              <a:rPr lang="en-US" sz="1600" dirty="0"/>
              <a:t>MW 11:00-11:50 @ Olsson 120</a:t>
            </a:r>
          </a:p>
          <a:p>
            <a:r>
              <a:rPr lang="en-US" sz="2000" dirty="0"/>
              <a:t>Lab:</a:t>
            </a:r>
          </a:p>
          <a:p>
            <a:pPr lvl="1"/>
            <a:r>
              <a:rPr lang="en-US" sz="1600" dirty="0"/>
              <a:t>Th 12:30-1:45 (Rice 120) or 2-3:15 (Rice 340)</a:t>
            </a:r>
          </a:p>
          <a:p>
            <a:pPr marL="0" indent="0">
              <a:buNone/>
            </a:pPr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Mark Floryan, </a:t>
            </a:r>
            <a:r>
              <a:rPr lang="en-US" sz="2000" dirty="0">
                <a:hlinkClick r:id="rId2"/>
              </a:rPr>
              <a:t>mfloryan@cs.virginia.edu</a:t>
            </a:r>
            <a:endParaRPr lang="en-US" sz="2000" dirty="0"/>
          </a:p>
          <a:p>
            <a:pPr lvl="1"/>
            <a:r>
              <a:rPr lang="en-US" sz="1600" dirty="0"/>
              <a:t>Rice 203</a:t>
            </a:r>
          </a:p>
          <a:p>
            <a:pPr lvl="1"/>
            <a:r>
              <a:rPr lang="en-US" sz="1600" dirty="0"/>
              <a:t>OH by appointment only.</a:t>
            </a:r>
          </a:p>
          <a:p>
            <a:pPr lvl="1"/>
            <a:r>
              <a:rPr lang="en-US" sz="1600" dirty="0"/>
              <a:t>I’ll mostly make myself available during class</a:t>
            </a:r>
            <a:endParaRPr lang="en-US" sz="2000" dirty="0"/>
          </a:p>
          <a:p>
            <a:r>
              <a:rPr lang="en-US" sz="2000" dirty="0" err="1"/>
              <a:t>Tas</a:t>
            </a:r>
            <a:endParaRPr lang="en-US" sz="2000" dirty="0"/>
          </a:p>
          <a:p>
            <a:pPr lvl="1"/>
            <a:r>
              <a:rPr lang="en-US" sz="1600" dirty="0"/>
              <a:t>Soon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2</a:t>
            </a:fld>
            <a:endParaRPr lang="en-US" altLang="zh-CN"/>
          </a:p>
        </p:txBody>
      </p:sp>
      <p:pic>
        <p:nvPicPr>
          <p:cNvPr id="2050" name="Picture 2" descr="http://img2.wikia.nocookie.net/__cb20100405031309/fantendo/images/5/5b/NSMBDIY_Mario_Jump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1371600"/>
            <a:ext cx="3581400" cy="4362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90729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143000"/>
            <a:ext cx="4572000" cy="4953000"/>
          </a:xfrm>
        </p:spPr>
        <p:txBody>
          <a:bodyPr/>
          <a:lstStyle/>
          <a:p>
            <a:r>
              <a:rPr lang="en-US" sz="2000" dirty="0"/>
              <a:t>You need to purchase:</a:t>
            </a:r>
          </a:p>
          <a:p>
            <a:endParaRPr lang="en-US" sz="2000" dirty="0"/>
          </a:p>
          <a:p>
            <a:r>
              <a:rPr lang="en-US" sz="2000" i="1" dirty="0"/>
              <a:t>“Reality is Broken”</a:t>
            </a:r>
            <a:r>
              <a:rPr lang="en-US" sz="2000" dirty="0"/>
              <a:t> by Jane </a:t>
            </a:r>
            <a:r>
              <a:rPr lang="en-US" sz="2000" dirty="0" err="1"/>
              <a:t>McGonigal</a:t>
            </a:r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There will be other readings through Collab</a:t>
            </a:r>
          </a:p>
          <a:p>
            <a:endParaRPr lang="en-US" sz="2000" dirty="0"/>
          </a:p>
          <a:p>
            <a:r>
              <a:rPr lang="en-US" sz="2000" dirty="0"/>
              <a:t>Please purchase this book asap!!</a:t>
            </a:r>
            <a:endParaRPr lang="en-US" sz="1200" dirty="0"/>
          </a:p>
          <a:p>
            <a:endParaRPr lang="en-US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3</a:t>
            </a:fld>
            <a:endParaRPr lang="en-US" altLang="zh-CN"/>
          </a:p>
        </p:txBody>
      </p:sp>
      <p:pic>
        <p:nvPicPr>
          <p:cNvPr id="1026" name="Picture 2" descr="http://ecx.images-amazon.com/images/I/710yuWCFMsL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1151729"/>
            <a:ext cx="3200400" cy="494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83962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600" b="1" i="1" dirty="0"/>
              <a:t>Lectures</a:t>
            </a:r>
            <a:r>
              <a:rPr lang="en-US" sz="2600" dirty="0"/>
              <a:t>:</a:t>
            </a:r>
          </a:p>
          <a:p>
            <a:pPr lvl="1"/>
            <a:r>
              <a:rPr lang="en-US" sz="2200" dirty="0"/>
              <a:t>Two per week</a:t>
            </a:r>
          </a:p>
          <a:p>
            <a:pPr lvl="1"/>
            <a:r>
              <a:rPr lang="en-US" sz="2200" dirty="0"/>
              <a:t>About half on technical details of building game engine, games, etc. </a:t>
            </a:r>
          </a:p>
          <a:p>
            <a:pPr lvl="1"/>
            <a:r>
              <a:rPr lang="en-US" sz="2200" dirty="0"/>
              <a:t>About half on Game design, level and character design, pacing, tutorials, etc. in games.</a:t>
            </a:r>
          </a:p>
          <a:p>
            <a:pPr lvl="1"/>
            <a:endParaRPr lang="en-US" sz="2200" dirty="0"/>
          </a:p>
          <a:p>
            <a:r>
              <a:rPr lang="en-US" sz="2600" b="1" i="1" dirty="0"/>
              <a:t>Labs</a:t>
            </a:r>
            <a:r>
              <a:rPr lang="en-US" sz="2600" dirty="0"/>
              <a:t>:</a:t>
            </a:r>
          </a:p>
          <a:p>
            <a:pPr lvl="1"/>
            <a:r>
              <a:rPr lang="en-US" sz="2200" dirty="0"/>
              <a:t>One per week</a:t>
            </a:r>
          </a:p>
          <a:p>
            <a:pPr lvl="1"/>
            <a:r>
              <a:rPr lang="en-US" sz="2200" dirty="0"/>
              <a:t>Mostly time for you to work on project / homework</a:t>
            </a:r>
          </a:p>
          <a:p>
            <a:pPr lvl="1"/>
            <a:r>
              <a:rPr lang="en-US" sz="2200" dirty="0"/>
              <a:t>Weekly check ins with </a:t>
            </a:r>
            <a:r>
              <a:rPr lang="en-US" sz="2200" dirty="0" err="1"/>
              <a:t>Tas</a:t>
            </a:r>
            <a:endParaRPr lang="en-US" sz="2200" dirty="0"/>
          </a:p>
          <a:p>
            <a:pPr lvl="1"/>
            <a:r>
              <a:rPr lang="en-US" sz="2200" dirty="0"/>
              <a:t>One or two groups will present their work so far each week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180643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Workload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600" b="1" i="1" dirty="0"/>
              <a:t>Project</a:t>
            </a:r>
            <a:r>
              <a:rPr lang="en-US" sz="2600" dirty="0"/>
              <a:t>:</a:t>
            </a:r>
            <a:endParaRPr lang="en-US" sz="2200" dirty="0"/>
          </a:p>
          <a:p>
            <a:pPr lvl="1"/>
            <a:r>
              <a:rPr lang="en-US" sz="2200" dirty="0"/>
              <a:t>Each group will have 9 students broken down into 3 teams of 3</a:t>
            </a:r>
          </a:p>
          <a:p>
            <a:pPr lvl="2"/>
            <a:r>
              <a:rPr lang="en-US" sz="1800" b="1" i="1" dirty="0"/>
              <a:t>Engine Team</a:t>
            </a:r>
            <a:r>
              <a:rPr lang="en-US" sz="1800" dirty="0"/>
              <a:t>: Focuses on building out the engine and lower level things</a:t>
            </a:r>
          </a:p>
          <a:p>
            <a:pPr lvl="2"/>
            <a:r>
              <a:rPr lang="en-US" sz="1800" b="1" i="1" dirty="0"/>
              <a:t>SFX/Level Team</a:t>
            </a:r>
            <a:r>
              <a:rPr lang="en-US" sz="1800" dirty="0"/>
              <a:t>: Focuses on using the engine to build the games features (e.g., interactions between weapons and enemies, gameplay mechanics, etc.) and some special effects (Camera, sound, etc.)</a:t>
            </a:r>
          </a:p>
          <a:p>
            <a:pPr lvl="2"/>
            <a:r>
              <a:rPr lang="en-US" sz="1800" b="1" i="1" dirty="0"/>
              <a:t>Design / Character Team</a:t>
            </a:r>
            <a:r>
              <a:rPr lang="en-US" sz="1800" dirty="0"/>
              <a:t>: Designs the game and programs the main character, and the bosses.</a:t>
            </a:r>
          </a:p>
          <a:p>
            <a:pPr lvl="1"/>
            <a:endParaRPr lang="en-US" sz="2200" dirty="0"/>
          </a:p>
          <a:p>
            <a:r>
              <a:rPr lang="en-US" sz="2600" b="1" i="1" dirty="0"/>
              <a:t>Final Exam</a:t>
            </a:r>
            <a:r>
              <a:rPr lang="en-US" sz="2600" dirty="0"/>
              <a:t>:</a:t>
            </a:r>
          </a:p>
          <a:p>
            <a:pPr lvl="1"/>
            <a:r>
              <a:rPr lang="en-US" sz="2200" dirty="0"/>
              <a:t>Really just a short multiple choice quiz (about 60 questions)</a:t>
            </a:r>
          </a:p>
          <a:p>
            <a:pPr lvl="1"/>
            <a:r>
              <a:rPr lang="en-US" sz="2200" dirty="0"/>
              <a:t>Ensures you came to class and cared about the content</a:t>
            </a:r>
          </a:p>
          <a:p>
            <a:pPr lvl="1"/>
            <a:r>
              <a:rPr lang="en-US" sz="2200" dirty="0"/>
              <a:t>Will have questions from the book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463927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HW Schedule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6</a:t>
            </a:fld>
            <a:endParaRPr lang="en-US" altLang="zh-C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FFF7812-B43D-B040-9C71-F215AF3B67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14453"/>
            <a:ext cx="9144000" cy="3629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1168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Talk About Grading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2800" dirty="0"/>
              <a:t>All homework will be graded into one of the following categories:</a:t>
            </a:r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b="1" i="1" dirty="0"/>
              <a:t>Unsatisfactory:</a:t>
            </a:r>
            <a:r>
              <a:rPr lang="en-US" sz="2000" dirty="0"/>
              <a:t> The work does not meet an appropriate standard for credit</a:t>
            </a:r>
          </a:p>
          <a:p>
            <a:r>
              <a:rPr lang="en-US" sz="2000" b="1" i="1" dirty="0"/>
              <a:t>Competency:</a:t>
            </a:r>
            <a:r>
              <a:rPr lang="en-US" sz="2000" dirty="0"/>
              <a:t> The work is passable, but not quite up to the high standard we expect.</a:t>
            </a:r>
          </a:p>
          <a:p>
            <a:r>
              <a:rPr lang="en-US" sz="2000" b="1" i="1" dirty="0"/>
              <a:t>Satisfied:</a:t>
            </a:r>
            <a:r>
              <a:rPr lang="en-US" sz="2000" dirty="0"/>
              <a:t> The work reaches the minimum standard we expect.</a:t>
            </a:r>
          </a:p>
          <a:p>
            <a:endParaRPr lang="en-US" sz="2000" dirty="0"/>
          </a:p>
          <a:p>
            <a:pPr marL="0" indent="0">
              <a:buNone/>
            </a:pPr>
            <a:r>
              <a:rPr lang="en-US" sz="1600" i="1" dirty="0"/>
              <a:t>**Unsatisfactory homework can be resubmitted in person to me or a TA for a regrade at any time, but MUST be done in person. </a:t>
            </a:r>
          </a:p>
          <a:p>
            <a:pPr marL="457200" lvl="1" indent="0">
              <a:buNone/>
            </a:pPr>
            <a:endParaRPr lang="en-US" sz="800" dirty="0"/>
          </a:p>
          <a:p>
            <a:pPr marL="0" indent="0">
              <a:buNone/>
            </a:pPr>
            <a:endParaRPr lang="en-US" sz="16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115870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Grading Policy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8</a:t>
            </a:fld>
            <a:endParaRPr lang="en-US" altLang="zh-C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5EDCC80-2A85-964C-9AAE-D379869E96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47800"/>
            <a:ext cx="9144000" cy="4154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0956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Lecture/Lab </a:t>
            </a:r>
            <a:r>
              <a:rPr lang="en-US" dirty="0" err="1"/>
              <a:t>Attedance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600" b="1" i="1" dirty="0"/>
              <a:t>Poison Status</a:t>
            </a:r>
            <a:r>
              <a:rPr lang="en-US" sz="2600" dirty="0"/>
              <a:t>:</a:t>
            </a:r>
            <a:endParaRPr lang="en-US" sz="2200" dirty="0"/>
          </a:p>
          <a:p>
            <a:pPr lvl="1"/>
            <a:r>
              <a:rPr lang="en-US" sz="2200" dirty="0"/>
              <a:t>Every lecture I will randomly select 15 or so names for attendance checks and “shoot a poison arrow at you”.</a:t>
            </a:r>
          </a:p>
          <a:p>
            <a:pPr lvl="1"/>
            <a:r>
              <a:rPr lang="en-US" sz="2200" dirty="0"/>
              <a:t>If you are are not present, the “arrow hits” (how the heck does that work?).</a:t>
            </a:r>
          </a:p>
          <a:p>
            <a:pPr lvl="1"/>
            <a:r>
              <a:rPr lang="en-US" sz="2200" dirty="0"/>
              <a:t>Each hit poisons you. One of your assignment is demoted one grade level.</a:t>
            </a:r>
          </a:p>
          <a:p>
            <a:pPr lvl="2"/>
            <a:r>
              <a:rPr lang="en-US" sz="2200" dirty="0"/>
              <a:t>Just for you, not for your whole team.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70211507"/>
      </p:ext>
    </p:extLst>
  </p:cSld>
  <p:clrMapOvr>
    <a:masterClrMapping/>
  </p:clrMapOvr>
</p:sld>
</file>

<file path=ppt/theme/theme1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Arial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06" charset="0"/>
            <a:ea typeface="ＭＳ Ｐゴシック" pitchFamily="-106" charset="-128"/>
            <a:cs typeface="ＭＳ Ｐゴシック" pitchFamily="-106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06" charset="0"/>
            <a:ea typeface="ＭＳ Ｐゴシック" pitchFamily="-106" charset="-128"/>
            <a:cs typeface="ＭＳ Ｐゴシック" pitchFamily="-106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7505</TotalTime>
  <Words>1233</Words>
  <Application>Microsoft Macintosh PowerPoint</Application>
  <PresentationFormat>On-screen Show (4:3)</PresentationFormat>
  <Paragraphs>145</Paragraphs>
  <Slides>17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ＭＳ Ｐゴシック</vt:lpstr>
      <vt:lpstr>Arial</vt:lpstr>
      <vt:lpstr>Calibri</vt:lpstr>
      <vt:lpstr>Blank Presentation</vt:lpstr>
      <vt:lpstr>CS4730: Computer Game Design</vt:lpstr>
      <vt:lpstr>Overview</vt:lpstr>
      <vt:lpstr>Books</vt:lpstr>
      <vt:lpstr>Course Outline</vt:lpstr>
      <vt:lpstr>Workload</vt:lpstr>
      <vt:lpstr>HW Schedule</vt:lpstr>
      <vt:lpstr>Let’s Talk About Grading</vt:lpstr>
      <vt:lpstr>Grading Policy</vt:lpstr>
      <vt:lpstr>Lecture/Lab Attedance</vt:lpstr>
      <vt:lpstr>More About the Project</vt:lpstr>
      <vt:lpstr>More About the Project</vt:lpstr>
      <vt:lpstr>More About the Project</vt:lpstr>
      <vt:lpstr>Expected Challenges</vt:lpstr>
      <vt:lpstr>Quick Discussion: </vt:lpstr>
      <vt:lpstr>My Top 10 Games (no order)</vt:lpstr>
      <vt:lpstr>Some other games I love</vt:lpstr>
      <vt:lpstr>Ok, who cares?</vt:lpstr>
    </vt:vector>
  </TitlesOfParts>
  <Company>North Carolina State University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Jiang Zheng</dc:creator>
  <cp:lastModifiedBy>Microsoft Office User</cp:lastModifiedBy>
  <cp:revision>963</cp:revision>
  <cp:lastPrinted>2009-09-22T17:08:35Z</cp:lastPrinted>
  <dcterms:created xsi:type="dcterms:W3CDTF">2010-02-08T00:29:22Z</dcterms:created>
  <dcterms:modified xsi:type="dcterms:W3CDTF">2020-01-12T19:40:36Z</dcterms:modified>
</cp:coreProperties>
</file>